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Inter Bold" charset="1" panose="020B0802030000000004"/>
      <p:regular r:id="rId19"/>
    </p:embeddedFont>
    <p:embeddedFont>
      <p:font typeface="Inter" charset="1" panose="020B0502030000000004"/>
      <p:regular r:id="rId20"/>
    </p:embeddedFont>
    <p:embeddedFont>
      <p:font typeface="Arimo" charset="1" panose="020B0604020202020204"/>
      <p:regular r:id="rId21"/>
    </p:embeddedFont>
    <p:embeddedFont>
      <p:font typeface="Canva Sans Bold" charset="1" panose="020B0803030501040103"/>
      <p:regular r:id="rId22"/>
    </p:embeddedFont>
    <p:embeddedFont>
      <p:font typeface="Canva Sans" charset="1" panose="020B0503030501040103"/>
      <p:regular r:id="rId23"/>
    </p:embeddedFont>
    <p:embeddedFont>
      <p:font typeface="Arimo Bold" charset="1" panose="020B070402020202020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https://ml-ops.org/content/mlops-principles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image26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https://coe.gsa.gov/coe/ai-guide-for-government/understanding-managing-ai-lifecycle/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jpeg" Type="http://schemas.openxmlformats.org/officeDocument/2006/relationships/image"/><Relationship Id="rId4" Target="../media/image1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1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2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870224" y="1521354"/>
            <a:ext cx="2547553" cy="2097025"/>
            <a:chOff x="0" y="0"/>
            <a:chExt cx="3396737" cy="279603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5832" t="0" r="15832" b="0"/>
            <a:stretch>
              <a:fillRect/>
            </a:stretch>
          </p:blipFill>
          <p:spPr>
            <a:xfrm flipH="false" flipV="false">
              <a:off x="0" y="0"/>
              <a:ext cx="3396737" cy="2796034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8485104" y="8160554"/>
            <a:ext cx="1453670" cy="428324"/>
            <a:chOff x="0" y="0"/>
            <a:chExt cx="952367" cy="2806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52367" cy="280615"/>
            </a:xfrm>
            <a:custGeom>
              <a:avLst/>
              <a:gdLst/>
              <a:ahLst/>
              <a:cxnLst/>
              <a:rect r="r" b="b" t="t" l="l"/>
              <a:pathLst>
                <a:path h="280615" w="952367">
                  <a:moveTo>
                    <a:pt x="140308" y="0"/>
                  </a:moveTo>
                  <a:lnTo>
                    <a:pt x="812059" y="0"/>
                  </a:lnTo>
                  <a:cubicBezTo>
                    <a:pt x="889549" y="0"/>
                    <a:pt x="952367" y="62818"/>
                    <a:pt x="952367" y="140308"/>
                  </a:cubicBezTo>
                  <a:lnTo>
                    <a:pt x="952367" y="140308"/>
                  </a:lnTo>
                  <a:cubicBezTo>
                    <a:pt x="952367" y="177519"/>
                    <a:pt x="937585" y="213207"/>
                    <a:pt x="911272" y="239520"/>
                  </a:cubicBezTo>
                  <a:cubicBezTo>
                    <a:pt x="884959" y="265833"/>
                    <a:pt x="849271" y="280615"/>
                    <a:pt x="812059" y="280615"/>
                  </a:cubicBezTo>
                  <a:lnTo>
                    <a:pt x="140308" y="280615"/>
                  </a:lnTo>
                  <a:cubicBezTo>
                    <a:pt x="62818" y="280615"/>
                    <a:pt x="0" y="217797"/>
                    <a:pt x="0" y="140308"/>
                  </a:cubicBezTo>
                  <a:lnTo>
                    <a:pt x="0" y="140308"/>
                  </a:lnTo>
                  <a:cubicBezTo>
                    <a:pt x="0" y="62818"/>
                    <a:pt x="62818" y="0"/>
                    <a:pt x="1403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952367" cy="309190"/>
            </a:xfrm>
            <a:prstGeom prst="rect">
              <a:avLst/>
            </a:prstGeom>
          </p:spPr>
          <p:txBody>
            <a:bodyPr anchor="ctr" rtlCol="false" tIns="40640" lIns="40640" bIns="40640" rIns="4064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8867076" y="8374716"/>
            <a:ext cx="714075" cy="0"/>
          </a:xfrm>
          <a:prstGeom prst="line">
            <a:avLst/>
          </a:prstGeom>
          <a:ln cap="flat" w="19050">
            <a:solidFill>
              <a:srgbClr val="000000">
                <a:alpha val="70980"/>
              </a:srgbClr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8" id="8"/>
          <p:cNvSpPr txBox="true"/>
          <p:nvPr/>
        </p:nvSpPr>
        <p:spPr>
          <a:xfrm rot="0">
            <a:off x="3975464" y="4190780"/>
            <a:ext cx="1002132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b="true" sz="9000" spc="252">
                <a:solidFill>
                  <a:srgbClr val="404040"/>
                </a:solidFill>
                <a:latin typeface="Inter Bold"/>
                <a:ea typeface="Inter Bold"/>
                <a:cs typeface="Inter Bold"/>
                <a:sym typeface="Inter Bold"/>
              </a:rPr>
              <a:t>AI ENGINEERING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14700" y="6229583"/>
            <a:ext cx="9058600" cy="727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91"/>
              </a:lnSpc>
            </a:pPr>
            <a:r>
              <a:rPr lang="en-US" sz="237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Infra basics &amp; AI Product Lifecycle</a:t>
            </a:r>
          </a:p>
          <a:p>
            <a:pPr algn="ctr">
              <a:lnSpc>
                <a:spcPts val="2891"/>
              </a:lnSpc>
            </a:pPr>
            <a:r>
              <a:rPr lang="en-US" sz="237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From model training to real-world healthcare deployment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508786"/>
            <a:ext cx="3136459" cy="26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Chulalongkorn University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996789" y="8953424"/>
            <a:ext cx="3262511" cy="805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828282"/>
                </a:solidFill>
                <a:latin typeface="Inter"/>
                <a:ea typeface="Inter"/>
                <a:cs typeface="Inter"/>
                <a:sym typeface="Inter"/>
              </a:rPr>
              <a:t>Karin Huangsuwan,</a:t>
            </a:r>
          </a:p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828282"/>
                </a:solidFill>
                <a:latin typeface="Inter"/>
                <a:ea typeface="Inter"/>
                <a:cs typeface="Inter"/>
                <a:sym typeface="Inter"/>
              </a:rPr>
              <a:t>AI Solution Consultant</a:t>
            </a:r>
          </a:p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828282"/>
                </a:solidFill>
                <a:latin typeface="Inter"/>
                <a:ea typeface="Inter"/>
                <a:cs typeface="Inter"/>
                <a:sym typeface="Inter"/>
              </a:rPr>
              <a:t>4Plus Consulting Co., Ltd.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746625" y="1377646"/>
            <a:ext cx="2512675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17/09/2025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1150315"/>
            <a:ext cx="6272918" cy="26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FACULTY OF MEDICINE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851123" y="8594953"/>
            <a:ext cx="2408177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PRESENTED BY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851123" y="1019175"/>
            <a:ext cx="2408177" cy="271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23"/>
              </a:lnSpc>
            </a:pPr>
            <a:r>
              <a:rPr lang="en-US" sz="174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DATE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4183" y="2438821"/>
            <a:ext cx="10462426" cy="6361057"/>
          </a:xfrm>
          <a:custGeom>
            <a:avLst/>
            <a:gdLst/>
            <a:ahLst/>
            <a:cxnLst/>
            <a:rect r="r" b="b" t="t" l="l"/>
            <a:pathLst>
              <a:path h="6361057" w="10462426">
                <a:moveTo>
                  <a:pt x="0" y="0"/>
                </a:moveTo>
                <a:lnTo>
                  <a:pt x="10462425" y="0"/>
                </a:lnTo>
                <a:lnTo>
                  <a:pt x="10462425" y="6361058"/>
                </a:lnTo>
                <a:lnTo>
                  <a:pt x="0" y="6361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656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48786" y="1502241"/>
            <a:ext cx="12190428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WHY RETRAIN?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977946" y="9727964"/>
            <a:ext cx="3717269" cy="272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1"/>
              </a:lnSpc>
            </a:pPr>
            <a:r>
              <a:rPr lang="en-US" sz="1558" u="sng">
                <a:solidFill>
                  <a:srgbClr val="404040"/>
                </a:solidFill>
                <a:latin typeface="Arimo"/>
                <a:ea typeface="Arimo"/>
                <a:cs typeface="Arimo"/>
                <a:sym typeface="Arimo"/>
                <a:hlinkClick r:id="rId3" tooltip="https://ml-ops.org/content/mlops-principles"/>
              </a:rPr>
              <a:t>https://ml-ops.org/content/mlops-principles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212391" y="2796126"/>
            <a:ext cx="4895351" cy="4656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3966" indent="-206983" lvl="1">
              <a:lnSpc>
                <a:spcPts val="2684"/>
              </a:lnSpc>
              <a:buFont typeface="Arial"/>
              <a:buChar char="•"/>
            </a:pPr>
            <a:r>
              <a:rPr lang="en-US" b="true" sz="1917">
                <a:solidFill>
                  <a:srgbClr val="4040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 performance decays over time</a:t>
            </a:r>
            <a:r>
              <a:rPr lang="en-US" sz="191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:  an ML model’s accuracy (F1 score) gradually drops as data changes.</a:t>
            </a:r>
          </a:p>
          <a:p>
            <a:pPr algn="l">
              <a:lnSpc>
                <a:spcPts val="2684"/>
              </a:lnSpc>
            </a:pPr>
          </a:p>
          <a:p>
            <a:pPr algn="l" marL="413966" indent="-206983" lvl="1">
              <a:lnSpc>
                <a:spcPts val="2684"/>
              </a:lnSpc>
              <a:buFont typeface="Arial"/>
              <a:buChar char="•"/>
            </a:pPr>
            <a:r>
              <a:rPr lang="en-US" b="true" sz="1917">
                <a:solidFill>
                  <a:srgbClr val="4040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Threshold for action:</a:t>
            </a:r>
            <a:r>
              <a:rPr lang="en-US" sz="191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 When performance falls below a set limit (τ), it’s like vitals crossing a danger zone — intervention is needed.</a:t>
            </a:r>
          </a:p>
          <a:p>
            <a:pPr algn="l">
              <a:lnSpc>
                <a:spcPts val="2684"/>
              </a:lnSpc>
            </a:pPr>
          </a:p>
          <a:p>
            <a:pPr algn="l" marL="413966" indent="-206983" lvl="1">
              <a:lnSpc>
                <a:spcPts val="2684"/>
              </a:lnSpc>
              <a:buFont typeface="Arial"/>
              <a:buChar char="•"/>
            </a:pPr>
            <a:r>
              <a:rPr lang="en-US" b="true" sz="1917">
                <a:solidFill>
                  <a:srgbClr val="4040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Retraining as treatment:</a:t>
            </a:r>
            <a:r>
              <a:rPr lang="en-US" sz="191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 Retraining the model restores performance, similar to giving another dose of medication to bring levels back up.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8891" y="2949179"/>
            <a:ext cx="4235666" cy="3219482"/>
          </a:xfrm>
          <a:custGeom>
            <a:avLst/>
            <a:gdLst/>
            <a:ahLst/>
            <a:cxnLst/>
            <a:rect r="r" b="b" t="t" l="l"/>
            <a:pathLst>
              <a:path h="3219482" w="4235666">
                <a:moveTo>
                  <a:pt x="0" y="0"/>
                </a:moveTo>
                <a:lnTo>
                  <a:pt x="4235666" y="0"/>
                </a:lnTo>
                <a:lnTo>
                  <a:pt x="4235666" y="3219483"/>
                </a:lnTo>
                <a:lnTo>
                  <a:pt x="0" y="32194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227" r="0" b="-3222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28891" y="6168662"/>
            <a:ext cx="4235666" cy="2684353"/>
          </a:xfrm>
          <a:custGeom>
            <a:avLst/>
            <a:gdLst/>
            <a:ahLst/>
            <a:cxnLst/>
            <a:rect r="r" b="b" t="t" l="l"/>
            <a:pathLst>
              <a:path h="2684353" w="4235666">
                <a:moveTo>
                  <a:pt x="0" y="0"/>
                </a:moveTo>
                <a:lnTo>
                  <a:pt x="4235666" y="0"/>
                </a:lnTo>
                <a:lnTo>
                  <a:pt x="4235666" y="2684353"/>
                </a:lnTo>
                <a:lnTo>
                  <a:pt x="0" y="26843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048786" y="1502241"/>
            <a:ext cx="12190428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DEPLOYMENT TOOL: FastAPI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292063" y="2892029"/>
            <a:ext cx="10151514" cy="6180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63"/>
              </a:lnSpc>
              <a:spcBef>
                <a:spcPct val="0"/>
              </a:spcBef>
            </a:pPr>
            <a:r>
              <a:rPr lang="en-US" b="true" sz="2687">
                <a:solidFill>
                  <a:srgbClr val="4040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is FastAPI?</a:t>
            </a:r>
          </a:p>
          <a:p>
            <a:pPr algn="l" marL="580320" indent="-290160" lvl="1">
              <a:lnSpc>
                <a:spcPts val="3763"/>
              </a:lnSpc>
              <a:spcBef>
                <a:spcPct val="0"/>
              </a:spcBef>
              <a:buFont typeface="Arial"/>
              <a:buChar char="•"/>
            </a:pPr>
            <a:r>
              <a:rPr lang="en-US" sz="268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A tool to turn ideas into apps quickly.</a:t>
            </a:r>
          </a:p>
          <a:p>
            <a:pPr algn="l" marL="580320" indent="-290160" lvl="1">
              <a:lnSpc>
                <a:spcPts val="3763"/>
              </a:lnSpc>
              <a:spcBef>
                <a:spcPct val="0"/>
              </a:spcBef>
              <a:buFont typeface="Arial"/>
              <a:buChar char="•"/>
            </a:pPr>
            <a:r>
              <a:rPr lang="en-US" sz="268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Le</a:t>
            </a:r>
            <a:r>
              <a:rPr lang="en-US" sz="268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ts developers create simple websites or services that computers can talk to.</a:t>
            </a:r>
          </a:p>
          <a:p>
            <a:pPr algn="l" marL="580320" indent="-290160" lvl="1">
              <a:lnSpc>
                <a:spcPts val="3763"/>
              </a:lnSpc>
              <a:spcBef>
                <a:spcPct val="0"/>
              </a:spcBef>
              <a:buFont typeface="Arial"/>
              <a:buChar char="•"/>
            </a:pPr>
            <a:r>
              <a:rPr lang="en-US" sz="268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Comes with a “self-explanatory manual” (automatic docs).</a:t>
            </a:r>
          </a:p>
          <a:p>
            <a:pPr algn="l">
              <a:lnSpc>
                <a:spcPts val="3763"/>
              </a:lnSpc>
              <a:spcBef>
                <a:spcPct val="0"/>
              </a:spcBef>
            </a:pPr>
            <a:r>
              <a:rPr lang="en-US" b="true" sz="2687">
                <a:solidFill>
                  <a:srgbClr val="4040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</a:t>
            </a:r>
            <a:r>
              <a:rPr lang="en-US" b="true" sz="2687">
                <a:solidFill>
                  <a:srgbClr val="4040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y it’s Useful</a:t>
            </a:r>
          </a:p>
          <a:p>
            <a:pPr algn="l" marL="580320" indent="-290160" lvl="1">
              <a:lnSpc>
                <a:spcPts val="3763"/>
              </a:lnSpc>
              <a:spcBef>
                <a:spcPct val="0"/>
              </a:spcBef>
              <a:buFont typeface="Arial"/>
              <a:buChar char="•"/>
            </a:pPr>
            <a:r>
              <a:rPr lang="en-US" sz="268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Fast → Makes apps respond quickly.</a:t>
            </a:r>
          </a:p>
          <a:p>
            <a:pPr algn="l" marL="580320" indent="-290160" lvl="1">
              <a:lnSpc>
                <a:spcPts val="3763"/>
              </a:lnSpc>
              <a:spcBef>
                <a:spcPct val="0"/>
              </a:spcBef>
              <a:buFont typeface="Arial"/>
              <a:buChar char="•"/>
            </a:pPr>
            <a:r>
              <a:rPr lang="en-US" sz="268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Easy → Fewer steps to go from idea → working app.</a:t>
            </a:r>
          </a:p>
          <a:p>
            <a:pPr algn="l" marL="580320" indent="-290160" lvl="1">
              <a:lnSpc>
                <a:spcPts val="3763"/>
              </a:lnSpc>
              <a:spcBef>
                <a:spcPct val="0"/>
              </a:spcBef>
              <a:buFont typeface="Arial"/>
              <a:buChar char="•"/>
            </a:pPr>
            <a:r>
              <a:rPr lang="en-US" sz="268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R</a:t>
            </a:r>
            <a:r>
              <a:rPr lang="en-US" sz="268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eady to Share → Runs smoothly on cloud platforms (AWS, Google, Azure).</a:t>
            </a:r>
          </a:p>
          <a:p>
            <a:pPr algn="l" marL="580320" indent="-290160" lvl="1">
              <a:lnSpc>
                <a:spcPts val="3763"/>
              </a:lnSpc>
              <a:spcBef>
                <a:spcPct val="0"/>
              </a:spcBef>
              <a:buFont typeface="Arial"/>
              <a:buChar char="•"/>
            </a:pPr>
            <a:r>
              <a:rPr lang="en-US" sz="2687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Scalable → Can grow from small demo to full business service.</a:t>
            </a:r>
          </a:p>
          <a:p>
            <a:pPr algn="l">
              <a:lnSpc>
                <a:spcPts val="3763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48273" y="3043903"/>
            <a:ext cx="4530539" cy="2389859"/>
          </a:xfrm>
          <a:custGeom>
            <a:avLst/>
            <a:gdLst/>
            <a:ahLst/>
            <a:cxnLst/>
            <a:rect r="r" b="b" t="t" l="l"/>
            <a:pathLst>
              <a:path h="2389859" w="4530539">
                <a:moveTo>
                  <a:pt x="0" y="0"/>
                </a:moveTo>
                <a:lnTo>
                  <a:pt x="4530539" y="0"/>
                </a:lnTo>
                <a:lnTo>
                  <a:pt x="4530539" y="2389860"/>
                </a:lnTo>
                <a:lnTo>
                  <a:pt x="0" y="238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48273" y="5433763"/>
            <a:ext cx="4530539" cy="3024135"/>
          </a:xfrm>
          <a:custGeom>
            <a:avLst/>
            <a:gdLst/>
            <a:ahLst/>
            <a:cxnLst/>
            <a:rect r="r" b="b" t="t" l="l"/>
            <a:pathLst>
              <a:path h="3024135" w="4530539">
                <a:moveTo>
                  <a:pt x="0" y="0"/>
                </a:moveTo>
                <a:lnTo>
                  <a:pt x="4530539" y="0"/>
                </a:lnTo>
                <a:lnTo>
                  <a:pt x="4530539" y="3024134"/>
                </a:lnTo>
                <a:lnTo>
                  <a:pt x="0" y="30241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64352"/>
            <a:ext cx="15714162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MONITORING &amp; RETRAINING TOOL: MLFlow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511445" y="3005803"/>
            <a:ext cx="8328282" cy="545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7"/>
              </a:lnSpc>
              <a:spcBef>
                <a:spcPct val="0"/>
              </a:spcBef>
            </a:pPr>
            <a:r>
              <a:rPr lang="en-US" b="true" sz="2205">
                <a:solidFill>
                  <a:srgbClr val="4040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is MLflow?</a:t>
            </a:r>
          </a:p>
          <a:p>
            <a:pPr algn="l" marL="476093" indent="-238047" lvl="1">
              <a:lnSpc>
                <a:spcPts val="3087"/>
              </a:lnSpc>
              <a:spcBef>
                <a:spcPct val="0"/>
              </a:spcBef>
              <a:buFont typeface="Arial"/>
              <a:buChar char="•"/>
            </a:pP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A tool to keep track of machin</a:t>
            </a: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e</a:t>
            </a: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 learning projects.</a:t>
            </a:r>
          </a:p>
          <a:p>
            <a:pPr algn="l" marL="476093" indent="-238047" lvl="1">
              <a:lnSpc>
                <a:spcPts val="3087"/>
              </a:lnSpc>
              <a:spcBef>
                <a:spcPct val="0"/>
              </a:spcBef>
              <a:buFont typeface="Arial"/>
              <a:buChar char="•"/>
            </a:pP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Think of it as a “control center” for experiments, models, and results.</a:t>
            </a:r>
          </a:p>
          <a:p>
            <a:pPr algn="l" marL="476093" indent="-238047" lvl="1">
              <a:lnSpc>
                <a:spcPts val="3087"/>
              </a:lnSpc>
              <a:spcBef>
                <a:spcPct val="0"/>
              </a:spcBef>
              <a:buFont typeface="Arial"/>
              <a:buChar char="•"/>
            </a:pP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H</a:t>
            </a: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elps teams organize, compare, and share their work.</a:t>
            </a:r>
          </a:p>
          <a:p>
            <a:pPr algn="l">
              <a:lnSpc>
                <a:spcPts val="3087"/>
              </a:lnSpc>
              <a:spcBef>
                <a:spcPct val="0"/>
              </a:spcBef>
            </a:pPr>
            <a:r>
              <a:rPr lang="en-US" b="true" sz="2205">
                <a:solidFill>
                  <a:srgbClr val="4040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</a:t>
            </a:r>
            <a:r>
              <a:rPr lang="en-US" b="true" sz="2205">
                <a:solidFill>
                  <a:srgbClr val="4040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y it’s Useful</a:t>
            </a:r>
          </a:p>
          <a:p>
            <a:pPr algn="l" marL="476093" indent="-238047" lvl="1">
              <a:lnSpc>
                <a:spcPts val="3087"/>
              </a:lnSpc>
              <a:spcBef>
                <a:spcPct val="0"/>
              </a:spcBef>
              <a:buFont typeface="Arial"/>
              <a:buChar char="•"/>
            </a:pP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Tracks Experiments → Keeps a record of what worked and what didn’t.</a:t>
            </a:r>
          </a:p>
          <a:p>
            <a:pPr algn="l" marL="476093" indent="-238047" lvl="1">
              <a:lnSpc>
                <a:spcPts val="3087"/>
              </a:lnSpc>
              <a:spcBef>
                <a:spcPct val="0"/>
              </a:spcBef>
              <a:buFont typeface="Arial"/>
              <a:buChar char="•"/>
            </a:pP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Manages Models → Stores different versions safely.</a:t>
            </a:r>
          </a:p>
          <a:p>
            <a:pPr algn="l" marL="476093" indent="-238047" lvl="1">
              <a:lnSpc>
                <a:spcPts val="3087"/>
              </a:lnSpc>
              <a:spcBef>
                <a:spcPct val="0"/>
              </a:spcBef>
              <a:buFont typeface="Arial"/>
              <a:buChar char="•"/>
            </a:pP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E</a:t>
            </a: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asy Deployment → Push models into apps or services with less hassle.</a:t>
            </a:r>
          </a:p>
          <a:p>
            <a:pPr algn="l" marL="476093" indent="-238047" lvl="1">
              <a:lnSpc>
                <a:spcPts val="3087"/>
              </a:lnSpc>
              <a:spcBef>
                <a:spcPct val="0"/>
              </a:spcBef>
              <a:buFont typeface="Arial"/>
              <a:buChar char="•"/>
            </a:pP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Col</a:t>
            </a:r>
            <a:r>
              <a:rPr lang="en-US" sz="2205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laboration → Teams can work together without losing progress.</a:t>
            </a:r>
          </a:p>
          <a:p>
            <a:pPr algn="l">
              <a:lnSpc>
                <a:spcPts val="3087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13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98826" y="3504970"/>
            <a:ext cx="15359191" cy="3478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6913" indent="-358457" lvl="1">
              <a:lnSpc>
                <a:spcPts val="4648"/>
              </a:lnSpc>
              <a:buFont typeface="Arial"/>
              <a:buChar char="•"/>
            </a:pPr>
            <a:r>
              <a:rPr lang="en-US" sz="33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AI Engineering = </a:t>
            </a:r>
            <a:r>
              <a:rPr lang="en-US" b="true" sz="332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more than training</a:t>
            </a:r>
            <a:r>
              <a:rPr lang="en-US" sz="33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→ it’s about deploying, monitoring, and evolving</a:t>
            </a:r>
          </a:p>
          <a:p>
            <a:pPr algn="l" marL="716913" indent="-358457" lvl="1">
              <a:lnSpc>
                <a:spcPts val="4648"/>
              </a:lnSpc>
              <a:buFont typeface="Arial"/>
              <a:buChar char="•"/>
            </a:pPr>
            <a:r>
              <a:rPr lang="en-US" sz="33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Lifecycle (</a:t>
            </a:r>
            <a:r>
              <a:rPr lang="en-US" b="true" sz="332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Design → Develop → Deploy</a:t>
            </a:r>
            <a:r>
              <a:rPr lang="en-US" sz="33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) keeps AI reliable and valuable</a:t>
            </a:r>
          </a:p>
          <a:p>
            <a:pPr algn="l" marL="716913" indent="-358457" lvl="1">
              <a:lnSpc>
                <a:spcPts val="4648"/>
              </a:lnSpc>
              <a:buFont typeface="Arial"/>
              <a:buChar char="•"/>
            </a:pPr>
            <a:r>
              <a:rPr lang="en-US" sz="33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Tools like </a:t>
            </a:r>
            <a:r>
              <a:rPr lang="en-US" b="true" sz="332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FastAPI</a:t>
            </a:r>
            <a:r>
              <a:rPr lang="en-US" sz="33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&amp; </a:t>
            </a:r>
            <a:r>
              <a:rPr lang="en-US" b="true" sz="332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MLflow</a:t>
            </a:r>
            <a:r>
              <a:rPr lang="en-US" sz="33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make AI practical, scalable, and sustainable</a:t>
            </a:r>
          </a:p>
          <a:p>
            <a:pPr algn="l" marL="716913" indent="-358457" lvl="1">
              <a:lnSpc>
                <a:spcPts val="4648"/>
              </a:lnSpc>
              <a:buFont typeface="Arial"/>
              <a:buChar char="•"/>
            </a:pPr>
            <a:r>
              <a:rPr lang="en-US" sz="33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Goal: Deliver </a:t>
            </a:r>
            <a:r>
              <a:rPr lang="en-US" b="true" sz="332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accessible, reliable, safe</a:t>
            </a:r>
            <a:r>
              <a:rPr lang="en-US" sz="332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AI that adapts to real-world change</a:t>
            </a:r>
          </a:p>
          <a:p>
            <a:pPr algn="l">
              <a:lnSpc>
                <a:spcPts val="4648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1340" y="2297923"/>
            <a:ext cx="15714162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Conclusion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23587" y="6300266"/>
            <a:ext cx="3845889" cy="2958034"/>
            <a:chOff x="0" y="0"/>
            <a:chExt cx="5127851" cy="394404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688" t="0" r="6688" b="0"/>
            <a:stretch>
              <a:fillRect/>
            </a:stretch>
          </p:blipFill>
          <p:spPr>
            <a:xfrm flipH="false" flipV="false">
              <a:off x="0" y="0"/>
              <a:ext cx="5127851" cy="394404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048786" y="1180180"/>
            <a:ext cx="12190428" cy="1103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96"/>
              </a:lnSpc>
              <a:spcBef>
                <a:spcPct val="0"/>
              </a:spcBef>
            </a:pPr>
            <a:r>
              <a:rPr lang="en-US" sz="7128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WHY AI ENGINEERING?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377368" y="2905463"/>
            <a:ext cx="9533263" cy="154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</a:pPr>
            <a:r>
              <a:rPr lang="en-US" sz="5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Training a model = 1 step, but deployment needs more.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6843383" y="6300266"/>
            <a:ext cx="3845889" cy="2958034"/>
            <a:chOff x="0" y="0"/>
            <a:chExt cx="5127851" cy="3944045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/>
            <a:srcRect l="6607" t="0" r="6607" b="0"/>
            <a:stretch>
              <a:fillRect/>
            </a:stretch>
          </p:blipFill>
          <p:spPr>
            <a:xfrm flipH="false" flipV="false">
              <a:off x="0" y="0"/>
              <a:ext cx="5127851" cy="3944045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2458264" y="6300266"/>
            <a:ext cx="3845889" cy="2958034"/>
            <a:chOff x="0" y="0"/>
            <a:chExt cx="5127851" cy="3944045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4"/>
            <a:srcRect l="12864" t="0" r="12864" b="0"/>
            <a:stretch>
              <a:fillRect/>
            </a:stretch>
          </p:blipFill>
          <p:spPr>
            <a:xfrm flipH="false" flipV="false">
              <a:off x="0" y="0"/>
              <a:ext cx="5127851" cy="3944045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5628895" y="8994863"/>
            <a:ext cx="655070" cy="263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5"/>
              </a:lnSpc>
            </a:pPr>
            <a:r>
              <a:rPr lang="en-US" sz="1644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48691" y="8994863"/>
            <a:ext cx="650154" cy="263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5"/>
              </a:lnSpc>
            </a:pPr>
            <a:r>
              <a:rPr lang="en-US" sz="1644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863572" y="8994863"/>
            <a:ext cx="590615" cy="263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5"/>
              </a:lnSpc>
            </a:pPr>
            <a:r>
              <a:rPr lang="en-US" sz="1644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33324" y="5124450"/>
            <a:ext cx="3736152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</a:pPr>
            <a:r>
              <a:rPr lang="en-US" sz="5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Accessible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98252" y="5124450"/>
            <a:ext cx="3736152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</a:pPr>
            <a:r>
              <a:rPr lang="en-US" sz="5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Reliable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568001" y="5124450"/>
            <a:ext cx="3736152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</a:pPr>
            <a:r>
              <a:rPr lang="en-US" sz="5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Safe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29610" y="2634265"/>
            <a:ext cx="6628779" cy="1077950"/>
            <a:chOff x="0" y="0"/>
            <a:chExt cx="1745851" cy="2839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45851" cy="283905"/>
            </a:xfrm>
            <a:custGeom>
              <a:avLst/>
              <a:gdLst/>
              <a:ahLst/>
              <a:cxnLst/>
              <a:rect r="r" b="b" t="t" l="l"/>
              <a:pathLst>
                <a:path h="283905" w="1745851">
                  <a:moveTo>
                    <a:pt x="47885" y="0"/>
                  </a:moveTo>
                  <a:lnTo>
                    <a:pt x="1697967" y="0"/>
                  </a:lnTo>
                  <a:cubicBezTo>
                    <a:pt x="1724413" y="0"/>
                    <a:pt x="1745851" y="21439"/>
                    <a:pt x="1745851" y="47885"/>
                  </a:cubicBezTo>
                  <a:lnTo>
                    <a:pt x="1745851" y="236020"/>
                  </a:lnTo>
                  <a:cubicBezTo>
                    <a:pt x="1745851" y="262466"/>
                    <a:pt x="1724413" y="283905"/>
                    <a:pt x="1697967" y="283905"/>
                  </a:cubicBezTo>
                  <a:lnTo>
                    <a:pt x="47885" y="283905"/>
                  </a:lnTo>
                  <a:cubicBezTo>
                    <a:pt x="21439" y="283905"/>
                    <a:pt x="0" y="262466"/>
                    <a:pt x="0" y="236020"/>
                  </a:cubicBezTo>
                  <a:lnTo>
                    <a:pt x="0" y="47885"/>
                  </a:lnTo>
                  <a:cubicBezTo>
                    <a:pt x="0" y="21439"/>
                    <a:pt x="21439" y="0"/>
                    <a:pt x="47885" y="0"/>
                  </a:cubicBezTo>
                  <a:close/>
                </a:path>
              </a:pathLst>
            </a:custGeom>
            <a:solidFill>
              <a:srgbClr val="D6E0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745851" cy="3124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223376" y="3923353"/>
            <a:ext cx="7841247" cy="1229509"/>
            <a:chOff x="0" y="0"/>
            <a:chExt cx="2065184" cy="32382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65184" cy="323821"/>
            </a:xfrm>
            <a:custGeom>
              <a:avLst/>
              <a:gdLst/>
              <a:ahLst/>
              <a:cxnLst/>
              <a:rect r="r" b="b" t="t" l="l"/>
              <a:pathLst>
                <a:path h="323821" w="2065184">
                  <a:moveTo>
                    <a:pt x="40481" y="0"/>
                  </a:moveTo>
                  <a:lnTo>
                    <a:pt x="2024704" y="0"/>
                  </a:lnTo>
                  <a:cubicBezTo>
                    <a:pt x="2035440" y="0"/>
                    <a:pt x="2045736" y="4265"/>
                    <a:pt x="2053328" y="11857"/>
                  </a:cubicBezTo>
                  <a:cubicBezTo>
                    <a:pt x="2060920" y="19448"/>
                    <a:pt x="2065184" y="29745"/>
                    <a:pt x="2065184" y="40481"/>
                  </a:cubicBezTo>
                  <a:lnTo>
                    <a:pt x="2065184" y="283341"/>
                  </a:lnTo>
                  <a:cubicBezTo>
                    <a:pt x="2065184" y="305697"/>
                    <a:pt x="2047061" y="323821"/>
                    <a:pt x="2024704" y="323821"/>
                  </a:cubicBezTo>
                  <a:lnTo>
                    <a:pt x="40481" y="323821"/>
                  </a:lnTo>
                  <a:cubicBezTo>
                    <a:pt x="18124" y="323821"/>
                    <a:pt x="0" y="305697"/>
                    <a:pt x="0" y="283341"/>
                  </a:cubicBezTo>
                  <a:lnTo>
                    <a:pt x="0" y="40481"/>
                  </a:lnTo>
                  <a:cubicBezTo>
                    <a:pt x="0" y="18124"/>
                    <a:pt x="18124" y="0"/>
                    <a:pt x="40481" y="0"/>
                  </a:cubicBezTo>
                  <a:close/>
                </a:path>
              </a:pathLst>
            </a:custGeom>
            <a:solidFill>
              <a:srgbClr val="ACBD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2065184" cy="3523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617143" y="5362412"/>
            <a:ext cx="9053715" cy="1229509"/>
            <a:chOff x="0" y="0"/>
            <a:chExt cx="2384518" cy="32382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84517" cy="323821"/>
            </a:xfrm>
            <a:custGeom>
              <a:avLst/>
              <a:gdLst/>
              <a:ahLst/>
              <a:cxnLst/>
              <a:rect r="r" b="b" t="t" l="l"/>
              <a:pathLst>
                <a:path h="323821" w="2384517">
                  <a:moveTo>
                    <a:pt x="35060" y="0"/>
                  </a:moveTo>
                  <a:lnTo>
                    <a:pt x="2349458" y="0"/>
                  </a:lnTo>
                  <a:cubicBezTo>
                    <a:pt x="2368821" y="0"/>
                    <a:pt x="2384517" y="15697"/>
                    <a:pt x="2384517" y="35060"/>
                  </a:cubicBezTo>
                  <a:lnTo>
                    <a:pt x="2384517" y="288762"/>
                  </a:lnTo>
                  <a:cubicBezTo>
                    <a:pt x="2384517" y="308125"/>
                    <a:pt x="2368821" y="323821"/>
                    <a:pt x="2349458" y="323821"/>
                  </a:cubicBezTo>
                  <a:lnTo>
                    <a:pt x="35060" y="323821"/>
                  </a:lnTo>
                  <a:cubicBezTo>
                    <a:pt x="15697" y="323821"/>
                    <a:pt x="0" y="308125"/>
                    <a:pt x="0" y="288762"/>
                  </a:cubicBezTo>
                  <a:lnTo>
                    <a:pt x="0" y="35060"/>
                  </a:lnTo>
                  <a:cubicBezTo>
                    <a:pt x="0" y="15697"/>
                    <a:pt x="15697" y="0"/>
                    <a:pt x="35060" y="0"/>
                  </a:cubicBezTo>
                  <a:close/>
                </a:path>
              </a:pathLst>
            </a:custGeom>
            <a:solidFill>
              <a:srgbClr val="627ED7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2384518" cy="3523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944602" y="6801471"/>
            <a:ext cx="10398796" cy="1229509"/>
            <a:chOff x="0" y="0"/>
            <a:chExt cx="2738778" cy="32382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738778" cy="323821"/>
            </a:xfrm>
            <a:custGeom>
              <a:avLst/>
              <a:gdLst/>
              <a:ahLst/>
              <a:cxnLst/>
              <a:rect r="r" b="b" t="t" l="l"/>
              <a:pathLst>
                <a:path h="323821" w="2738778">
                  <a:moveTo>
                    <a:pt x="30525" y="0"/>
                  </a:moveTo>
                  <a:lnTo>
                    <a:pt x="2708253" y="0"/>
                  </a:lnTo>
                  <a:cubicBezTo>
                    <a:pt x="2725111" y="0"/>
                    <a:pt x="2738778" y="13666"/>
                    <a:pt x="2738778" y="30525"/>
                  </a:cubicBezTo>
                  <a:lnTo>
                    <a:pt x="2738778" y="293297"/>
                  </a:lnTo>
                  <a:cubicBezTo>
                    <a:pt x="2738778" y="301392"/>
                    <a:pt x="2735562" y="309156"/>
                    <a:pt x="2729837" y="314881"/>
                  </a:cubicBezTo>
                  <a:cubicBezTo>
                    <a:pt x="2724113" y="320605"/>
                    <a:pt x="2716349" y="323821"/>
                    <a:pt x="2708253" y="323821"/>
                  </a:cubicBezTo>
                  <a:lnTo>
                    <a:pt x="30525" y="323821"/>
                  </a:lnTo>
                  <a:cubicBezTo>
                    <a:pt x="22429" y="323821"/>
                    <a:pt x="14665" y="320605"/>
                    <a:pt x="8940" y="314881"/>
                  </a:cubicBezTo>
                  <a:cubicBezTo>
                    <a:pt x="3216" y="309156"/>
                    <a:pt x="0" y="301392"/>
                    <a:pt x="0" y="293297"/>
                  </a:cubicBezTo>
                  <a:lnTo>
                    <a:pt x="0" y="30525"/>
                  </a:lnTo>
                  <a:cubicBezTo>
                    <a:pt x="0" y="22429"/>
                    <a:pt x="3216" y="14665"/>
                    <a:pt x="8940" y="8940"/>
                  </a:cubicBezTo>
                  <a:cubicBezTo>
                    <a:pt x="14665" y="3216"/>
                    <a:pt x="22429" y="0"/>
                    <a:pt x="30525" y="0"/>
                  </a:cubicBezTo>
                  <a:close/>
                </a:path>
              </a:pathLst>
            </a:custGeom>
            <a:solidFill>
              <a:srgbClr val="254AC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2738778" cy="3523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3243644" y="8240529"/>
            <a:ext cx="11800712" cy="1229509"/>
            <a:chOff x="0" y="0"/>
            <a:chExt cx="3108007" cy="32382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108007" cy="323821"/>
            </a:xfrm>
            <a:custGeom>
              <a:avLst/>
              <a:gdLst/>
              <a:ahLst/>
              <a:cxnLst/>
              <a:rect r="r" b="b" t="t" l="l"/>
              <a:pathLst>
                <a:path h="323821" w="3108007">
                  <a:moveTo>
                    <a:pt x="26898" y="0"/>
                  </a:moveTo>
                  <a:lnTo>
                    <a:pt x="3081108" y="0"/>
                  </a:lnTo>
                  <a:cubicBezTo>
                    <a:pt x="3088242" y="0"/>
                    <a:pt x="3095084" y="2834"/>
                    <a:pt x="3100128" y="7878"/>
                  </a:cubicBezTo>
                  <a:cubicBezTo>
                    <a:pt x="3105173" y="12923"/>
                    <a:pt x="3108007" y="19764"/>
                    <a:pt x="3108007" y="26898"/>
                  </a:cubicBezTo>
                  <a:lnTo>
                    <a:pt x="3108007" y="296923"/>
                  </a:lnTo>
                  <a:cubicBezTo>
                    <a:pt x="3108007" y="304057"/>
                    <a:pt x="3105173" y="310898"/>
                    <a:pt x="3100128" y="315943"/>
                  </a:cubicBezTo>
                  <a:cubicBezTo>
                    <a:pt x="3095084" y="320987"/>
                    <a:pt x="3088242" y="323821"/>
                    <a:pt x="3081108" y="323821"/>
                  </a:cubicBezTo>
                  <a:lnTo>
                    <a:pt x="26898" y="323821"/>
                  </a:lnTo>
                  <a:cubicBezTo>
                    <a:pt x="19764" y="323821"/>
                    <a:pt x="12923" y="320987"/>
                    <a:pt x="7878" y="315943"/>
                  </a:cubicBezTo>
                  <a:cubicBezTo>
                    <a:pt x="2834" y="310898"/>
                    <a:pt x="0" y="304057"/>
                    <a:pt x="0" y="296923"/>
                  </a:cubicBezTo>
                  <a:lnTo>
                    <a:pt x="0" y="26898"/>
                  </a:lnTo>
                  <a:cubicBezTo>
                    <a:pt x="0" y="19764"/>
                    <a:pt x="2834" y="12923"/>
                    <a:pt x="7878" y="7878"/>
                  </a:cubicBezTo>
                  <a:cubicBezTo>
                    <a:pt x="12923" y="2834"/>
                    <a:pt x="19764" y="0"/>
                    <a:pt x="26898" y="0"/>
                  </a:cubicBezTo>
                  <a:close/>
                </a:path>
              </a:pathLst>
            </a:custGeom>
            <a:solidFill>
              <a:srgbClr val="1800A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3108007" cy="3523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4204959" y="2696033"/>
            <a:ext cx="1148401" cy="1017771"/>
          </a:xfrm>
          <a:custGeom>
            <a:avLst/>
            <a:gdLst/>
            <a:ahLst/>
            <a:cxnLst/>
            <a:rect r="r" b="b" t="t" l="l"/>
            <a:pathLst>
              <a:path h="1017771" w="1148401">
                <a:moveTo>
                  <a:pt x="0" y="0"/>
                </a:moveTo>
                <a:lnTo>
                  <a:pt x="1148401" y="0"/>
                </a:lnTo>
                <a:lnTo>
                  <a:pt x="1148401" y="1017770"/>
                </a:lnTo>
                <a:lnTo>
                  <a:pt x="0" y="10177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3426681" y="4033464"/>
            <a:ext cx="1352478" cy="1009287"/>
          </a:xfrm>
          <a:custGeom>
            <a:avLst/>
            <a:gdLst/>
            <a:ahLst/>
            <a:cxnLst/>
            <a:rect r="r" b="b" t="t" l="l"/>
            <a:pathLst>
              <a:path h="1009287" w="1352478">
                <a:moveTo>
                  <a:pt x="0" y="0"/>
                </a:moveTo>
                <a:lnTo>
                  <a:pt x="1352479" y="0"/>
                </a:lnTo>
                <a:lnTo>
                  <a:pt x="1352479" y="1009287"/>
                </a:lnTo>
                <a:lnTo>
                  <a:pt x="0" y="10092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3117259" y="5483018"/>
            <a:ext cx="985662" cy="988297"/>
          </a:xfrm>
          <a:custGeom>
            <a:avLst/>
            <a:gdLst/>
            <a:ahLst/>
            <a:cxnLst/>
            <a:rect r="r" b="b" t="t" l="l"/>
            <a:pathLst>
              <a:path h="988297" w="985662">
                <a:moveTo>
                  <a:pt x="0" y="0"/>
                </a:moveTo>
                <a:lnTo>
                  <a:pt x="985661" y="0"/>
                </a:lnTo>
                <a:lnTo>
                  <a:pt x="985661" y="988297"/>
                </a:lnTo>
                <a:lnTo>
                  <a:pt x="0" y="9882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2469081" y="6871570"/>
            <a:ext cx="1159410" cy="1159410"/>
          </a:xfrm>
          <a:custGeom>
            <a:avLst/>
            <a:gdLst/>
            <a:ahLst/>
            <a:cxnLst/>
            <a:rect r="r" b="b" t="t" l="l"/>
            <a:pathLst>
              <a:path h="1159410" w="1159410">
                <a:moveTo>
                  <a:pt x="0" y="0"/>
                </a:moveTo>
                <a:lnTo>
                  <a:pt x="1159410" y="0"/>
                </a:lnTo>
                <a:lnTo>
                  <a:pt x="1159410" y="1159409"/>
                </a:lnTo>
                <a:lnTo>
                  <a:pt x="0" y="115940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766985" y="8309454"/>
            <a:ext cx="1077766" cy="1091660"/>
          </a:xfrm>
          <a:custGeom>
            <a:avLst/>
            <a:gdLst/>
            <a:ahLst/>
            <a:cxnLst/>
            <a:rect r="r" b="b" t="t" l="l"/>
            <a:pathLst>
              <a:path h="1091660" w="1077766">
                <a:moveTo>
                  <a:pt x="0" y="0"/>
                </a:moveTo>
                <a:lnTo>
                  <a:pt x="1077766" y="0"/>
                </a:lnTo>
                <a:lnTo>
                  <a:pt x="1077766" y="1091659"/>
                </a:lnTo>
                <a:lnTo>
                  <a:pt x="0" y="109165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3048786" y="1180180"/>
            <a:ext cx="12190428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AI APPLICATION INFRASTRUCTURE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932567" y="3013855"/>
            <a:ext cx="2111789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0"/>
              </a:lnSpc>
              <a:spcBef>
                <a:spcPct val="0"/>
              </a:spcBef>
            </a:pPr>
            <a:r>
              <a:rPr lang="en-US" sz="2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APPLICATIONS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470225" y="4380375"/>
            <a:ext cx="2111789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0"/>
              </a:lnSpc>
              <a:spcBef>
                <a:spcPct val="0"/>
              </a:spcBef>
            </a:pPr>
            <a:r>
              <a:rPr lang="en-US" sz="2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MODELS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988462" y="5817781"/>
            <a:ext cx="861432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0"/>
              </a:lnSpc>
              <a:spcBef>
                <a:spcPct val="0"/>
              </a:spcBef>
            </a:pPr>
            <a:r>
              <a:rPr lang="en-US" sz="2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DATA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658733" y="7184301"/>
            <a:ext cx="2111789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0"/>
              </a:lnSpc>
              <a:spcBef>
                <a:spcPct val="0"/>
              </a:spcBef>
            </a:pPr>
            <a:r>
              <a:rPr lang="en-US" sz="2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COMPUTE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5239214" y="8695899"/>
            <a:ext cx="2111789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0"/>
              </a:lnSpc>
              <a:spcBef>
                <a:spcPct val="0"/>
              </a:spcBef>
            </a:pPr>
            <a:r>
              <a:rPr lang="en-US" sz="2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MLOps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230030" y="2973850"/>
            <a:ext cx="5827940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4040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Chatbots, Predictive Analytics, Recommenders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789667" y="4342275"/>
            <a:ext cx="470866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4040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Pretrained models, fine-tuned models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498941" y="5777776"/>
            <a:ext cx="529011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4F4F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pipelines, sto</a:t>
            </a:r>
            <a:r>
              <a:rPr lang="en-US" b="true" sz="2000">
                <a:solidFill>
                  <a:srgbClr val="F4F4F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rage, ETL, feature stores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475299" y="7220571"/>
            <a:ext cx="586306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4F4F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GPUs/TPUs,</a:t>
            </a:r>
            <a:r>
              <a:rPr lang="en-US" b="true" sz="2000">
                <a:solidFill>
                  <a:srgbClr val="F4F4F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cloud infrastructu</a:t>
            </a:r>
            <a:r>
              <a:rPr lang="en-US" b="true" sz="2000">
                <a:solidFill>
                  <a:srgbClr val="F4F4F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re, orchestration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257498" y="8650104"/>
            <a:ext cx="594598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4F4F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</a:t>
            </a:r>
            <a:r>
              <a:rPr lang="en-US" b="true" sz="2000">
                <a:solidFill>
                  <a:srgbClr val="F4F4F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onito</a:t>
            </a:r>
            <a:r>
              <a:rPr lang="en-US" b="true" sz="2000">
                <a:solidFill>
                  <a:srgbClr val="F4F4F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ring, CI/CD for ML, deployment pipelines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46521" y="2538588"/>
            <a:ext cx="9053715" cy="1077950"/>
            <a:chOff x="0" y="0"/>
            <a:chExt cx="2384518" cy="2839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84517" cy="283905"/>
            </a:xfrm>
            <a:custGeom>
              <a:avLst/>
              <a:gdLst/>
              <a:ahLst/>
              <a:cxnLst/>
              <a:rect r="r" b="b" t="t" l="l"/>
              <a:pathLst>
                <a:path h="283905" w="2384517">
                  <a:moveTo>
                    <a:pt x="35060" y="0"/>
                  </a:moveTo>
                  <a:lnTo>
                    <a:pt x="2349458" y="0"/>
                  </a:lnTo>
                  <a:cubicBezTo>
                    <a:pt x="2368821" y="0"/>
                    <a:pt x="2384517" y="15697"/>
                    <a:pt x="2384517" y="35060"/>
                  </a:cubicBezTo>
                  <a:lnTo>
                    <a:pt x="2384517" y="248845"/>
                  </a:lnTo>
                  <a:cubicBezTo>
                    <a:pt x="2384517" y="268208"/>
                    <a:pt x="2368821" y="283905"/>
                    <a:pt x="2349458" y="283905"/>
                  </a:cubicBezTo>
                  <a:lnTo>
                    <a:pt x="35060" y="283905"/>
                  </a:lnTo>
                  <a:cubicBezTo>
                    <a:pt x="15697" y="283905"/>
                    <a:pt x="0" y="268208"/>
                    <a:pt x="0" y="248845"/>
                  </a:cubicBezTo>
                  <a:lnTo>
                    <a:pt x="0" y="35060"/>
                  </a:lnTo>
                  <a:cubicBezTo>
                    <a:pt x="0" y="15697"/>
                    <a:pt x="15697" y="0"/>
                    <a:pt x="35060" y="0"/>
                  </a:cubicBezTo>
                  <a:close/>
                </a:path>
              </a:pathLst>
            </a:custGeom>
            <a:solidFill>
              <a:srgbClr val="D6E0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384518" cy="3124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446521" y="4807180"/>
            <a:ext cx="9053715" cy="1229509"/>
            <a:chOff x="0" y="0"/>
            <a:chExt cx="2384518" cy="32382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84517" cy="323821"/>
            </a:xfrm>
            <a:custGeom>
              <a:avLst/>
              <a:gdLst/>
              <a:ahLst/>
              <a:cxnLst/>
              <a:rect r="r" b="b" t="t" l="l"/>
              <a:pathLst>
                <a:path h="323821" w="2384517">
                  <a:moveTo>
                    <a:pt x="35060" y="0"/>
                  </a:moveTo>
                  <a:lnTo>
                    <a:pt x="2349458" y="0"/>
                  </a:lnTo>
                  <a:cubicBezTo>
                    <a:pt x="2368821" y="0"/>
                    <a:pt x="2384517" y="15697"/>
                    <a:pt x="2384517" y="35060"/>
                  </a:cubicBezTo>
                  <a:lnTo>
                    <a:pt x="2384517" y="288762"/>
                  </a:lnTo>
                  <a:cubicBezTo>
                    <a:pt x="2384517" y="308125"/>
                    <a:pt x="2368821" y="323821"/>
                    <a:pt x="2349458" y="323821"/>
                  </a:cubicBezTo>
                  <a:lnTo>
                    <a:pt x="35060" y="323821"/>
                  </a:lnTo>
                  <a:cubicBezTo>
                    <a:pt x="15697" y="323821"/>
                    <a:pt x="0" y="308125"/>
                    <a:pt x="0" y="288762"/>
                  </a:cubicBezTo>
                  <a:lnTo>
                    <a:pt x="0" y="35060"/>
                  </a:lnTo>
                  <a:cubicBezTo>
                    <a:pt x="0" y="15697"/>
                    <a:pt x="15697" y="0"/>
                    <a:pt x="35060" y="0"/>
                  </a:cubicBezTo>
                  <a:close/>
                </a:path>
              </a:pathLst>
            </a:custGeom>
            <a:solidFill>
              <a:srgbClr val="ACBDF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2384518" cy="3523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446521" y="7258249"/>
            <a:ext cx="9053715" cy="1229509"/>
            <a:chOff x="0" y="0"/>
            <a:chExt cx="2384518" cy="32382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84517" cy="323821"/>
            </a:xfrm>
            <a:custGeom>
              <a:avLst/>
              <a:gdLst/>
              <a:ahLst/>
              <a:cxnLst/>
              <a:rect r="r" b="b" t="t" l="l"/>
              <a:pathLst>
                <a:path h="323821" w="2384517">
                  <a:moveTo>
                    <a:pt x="35060" y="0"/>
                  </a:moveTo>
                  <a:lnTo>
                    <a:pt x="2349458" y="0"/>
                  </a:lnTo>
                  <a:cubicBezTo>
                    <a:pt x="2368821" y="0"/>
                    <a:pt x="2384517" y="15697"/>
                    <a:pt x="2384517" y="35060"/>
                  </a:cubicBezTo>
                  <a:lnTo>
                    <a:pt x="2384517" y="288762"/>
                  </a:lnTo>
                  <a:cubicBezTo>
                    <a:pt x="2384517" y="308125"/>
                    <a:pt x="2368821" y="323821"/>
                    <a:pt x="2349458" y="323821"/>
                  </a:cubicBezTo>
                  <a:lnTo>
                    <a:pt x="35060" y="323821"/>
                  </a:lnTo>
                  <a:cubicBezTo>
                    <a:pt x="15697" y="323821"/>
                    <a:pt x="0" y="308125"/>
                    <a:pt x="0" y="288762"/>
                  </a:cubicBezTo>
                  <a:lnTo>
                    <a:pt x="0" y="35060"/>
                  </a:lnTo>
                  <a:cubicBezTo>
                    <a:pt x="0" y="15697"/>
                    <a:pt x="15697" y="0"/>
                    <a:pt x="35060" y="0"/>
                  </a:cubicBezTo>
                  <a:close/>
                </a:path>
              </a:pathLst>
            </a:custGeom>
            <a:solidFill>
              <a:srgbClr val="627ED7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2384518" cy="3523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3787764" y="2568678"/>
            <a:ext cx="1148401" cy="1017771"/>
          </a:xfrm>
          <a:custGeom>
            <a:avLst/>
            <a:gdLst/>
            <a:ahLst/>
            <a:cxnLst/>
            <a:rect r="r" b="b" t="t" l="l"/>
            <a:pathLst>
              <a:path h="1017771" w="1148401">
                <a:moveTo>
                  <a:pt x="0" y="0"/>
                </a:moveTo>
                <a:lnTo>
                  <a:pt x="1148401" y="0"/>
                </a:lnTo>
                <a:lnTo>
                  <a:pt x="1148401" y="1017771"/>
                </a:lnTo>
                <a:lnTo>
                  <a:pt x="0" y="10177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787764" y="4993070"/>
            <a:ext cx="1352478" cy="1009287"/>
          </a:xfrm>
          <a:custGeom>
            <a:avLst/>
            <a:gdLst/>
            <a:ahLst/>
            <a:cxnLst/>
            <a:rect r="r" b="b" t="t" l="l"/>
            <a:pathLst>
              <a:path h="1009287" w="1352478">
                <a:moveTo>
                  <a:pt x="0" y="0"/>
                </a:moveTo>
                <a:lnTo>
                  <a:pt x="1352478" y="0"/>
                </a:lnTo>
                <a:lnTo>
                  <a:pt x="1352478" y="1009287"/>
                </a:lnTo>
                <a:lnTo>
                  <a:pt x="0" y="10092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869134" y="7378854"/>
            <a:ext cx="985662" cy="988297"/>
          </a:xfrm>
          <a:custGeom>
            <a:avLst/>
            <a:gdLst/>
            <a:ahLst/>
            <a:cxnLst/>
            <a:rect r="r" b="b" t="t" l="l"/>
            <a:pathLst>
              <a:path h="988297" w="985662">
                <a:moveTo>
                  <a:pt x="0" y="0"/>
                </a:moveTo>
                <a:lnTo>
                  <a:pt x="985662" y="0"/>
                </a:lnTo>
                <a:lnTo>
                  <a:pt x="985662" y="988298"/>
                </a:lnTo>
                <a:lnTo>
                  <a:pt x="0" y="98829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048786" y="1180180"/>
            <a:ext cx="12190428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AI APPLICATION INFRASTRUCTURE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122750" y="2879126"/>
            <a:ext cx="5886680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Chatbots, Predictive Analytics, Recommenders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961138" y="2919131"/>
            <a:ext cx="196023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0"/>
              </a:lnSpc>
              <a:spcBef>
                <a:spcPct val="0"/>
              </a:spcBef>
            </a:pPr>
            <a:r>
              <a:rPr lang="en-US" b="true" sz="2000">
                <a:solidFill>
                  <a:srgbClr val="404040"/>
                </a:solidFill>
                <a:latin typeface="Inter Bold"/>
                <a:ea typeface="Inter Bold"/>
                <a:cs typeface="Inter Bold"/>
                <a:sym typeface="Inter Bold"/>
              </a:rPr>
              <a:t>APPLICATIONS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961138" y="5266106"/>
            <a:ext cx="196023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0"/>
              </a:lnSpc>
              <a:spcBef>
                <a:spcPct val="0"/>
              </a:spcBef>
            </a:pPr>
            <a:r>
              <a:rPr lang="en-US" b="true" sz="2000">
                <a:solidFill>
                  <a:srgbClr val="404040"/>
                </a:solidFill>
                <a:latin typeface="Inter Bold"/>
                <a:ea typeface="Inter Bold"/>
                <a:cs typeface="Inter Bold"/>
                <a:sym typeface="Inter Bold"/>
              </a:rPr>
              <a:t>MODELS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961138" y="7761015"/>
            <a:ext cx="799609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0"/>
              </a:lnSpc>
              <a:spcBef>
                <a:spcPct val="0"/>
              </a:spcBef>
            </a:pPr>
            <a:r>
              <a:rPr lang="en-US" b="true" sz="2000">
                <a:solidFill>
                  <a:srgbClr val="F4F4F4"/>
                </a:solidFill>
                <a:latin typeface="Inter Bold"/>
                <a:ea typeface="Inter Bold"/>
                <a:cs typeface="Inter Bold"/>
                <a:sym typeface="Inter Bold"/>
              </a:rPr>
              <a:t>DATA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392730" y="5221992"/>
            <a:ext cx="518510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Pretrained models, fine-tuned models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300739" y="7721010"/>
            <a:ext cx="670869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Data pipelines, sto</a:t>
            </a:r>
            <a:r>
              <a:rPr lang="en-US" sz="2000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rage, ETL, feature stores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961138" y="3811210"/>
            <a:ext cx="7657255" cy="726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6417" indent="-228208" lvl="1">
              <a:lnSpc>
                <a:spcPts val="2959"/>
              </a:lnSpc>
              <a:buFont typeface="Arial"/>
              <a:buChar char="•"/>
            </a:pP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What the </a:t>
            </a: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user sees, but powered by deep infrastructure</a:t>
            </a:r>
          </a:p>
          <a:p>
            <a:pPr algn="l" marL="456417" indent="-228208" lvl="1">
              <a:lnSpc>
                <a:spcPts val="2959"/>
              </a:lnSpc>
              <a:buFont typeface="Arial"/>
              <a:buChar char="•"/>
            </a:pP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Must integrate seamlessly with business workflows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961138" y="6265288"/>
            <a:ext cx="8240261" cy="726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6417" indent="-228208" lvl="1">
              <a:lnSpc>
                <a:spcPts val="2959"/>
              </a:lnSpc>
              <a:buFont typeface="Arial"/>
              <a:buChar char="•"/>
            </a:pP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Need r</a:t>
            </a: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etraining &amp; fine-tuning for changing data distributions</a:t>
            </a:r>
          </a:p>
          <a:p>
            <a:pPr algn="l" marL="456417" indent="-228208" lvl="1">
              <a:lnSpc>
                <a:spcPts val="2959"/>
              </a:lnSpc>
              <a:buFont typeface="Arial"/>
              <a:buChar char="•"/>
            </a:pP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Risk of model drift; requires periodic validation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961138" y="8716357"/>
            <a:ext cx="8048292" cy="726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6417" indent="-228208" lvl="1">
              <a:lnSpc>
                <a:spcPts val="2959"/>
              </a:lnSpc>
              <a:buFont typeface="Arial"/>
              <a:buChar char="•"/>
            </a:pP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</a:t>
            </a: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 quality is the bottleneck; 80% of ML work is data prep</a:t>
            </a:r>
          </a:p>
          <a:p>
            <a:pPr algn="l" marL="456417" indent="-228208" lvl="1">
              <a:lnSpc>
                <a:spcPts val="2959"/>
              </a:lnSpc>
              <a:buFont typeface="Arial"/>
              <a:buChar char="•"/>
            </a:pP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Handling unstructured data (text, images, logs) at scale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302760" y="3082608"/>
            <a:ext cx="10777693" cy="1229509"/>
            <a:chOff x="0" y="0"/>
            <a:chExt cx="2838569" cy="3238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8569" cy="323821"/>
            </a:xfrm>
            <a:custGeom>
              <a:avLst/>
              <a:gdLst/>
              <a:ahLst/>
              <a:cxnLst/>
              <a:rect r="r" b="b" t="t" l="l"/>
              <a:pathLst>
                <a:path h="323821" w="2838569">
                  <a:moveTo>
                    <a:pt x="29451" y="0"/>
                  </a:moveTo>
                  <a:lnTo>
                    <a:pt x="2809118" y="0"/>
                  </a:lnTo>
                  <a:cubicBezTo>
                    <a:pt x="2816929" y="0"/>
                    <a:pt x="2824420" y="3103"/>
                    <a:pt x="2829943" y="8626"/>
                  </a:cubicBezTo>
                  <a:cubicBezTo>
                    <a:pt x="2835466" y="14149"/>
                    <a:pt x="2838569" y="21640"/>
                    <a:pt x="2838569" y="29451"/>
                  </a:cubicBezTo>
                  <a:lnTo>
                    <a:pt x="2838569" y="294370"/>
                  </a:lnTo>
                  <a:cubicBezTo>
                    <a:pt x="2838569" y="310635"/>
                    <a:pt x="2825383" y="323821"/>
                    <a:pt x="2809118" y="323821"/>
                  </a:cubicBezTo>
                  <a:lnTo>
                    <a:pt x="29451" y="323821"/>
                  </a:lnTo>
                  <a:cubicBezTo>
                    <a:pt x="13186" y="323821"/>
                    <a:pt x="0" y="310635"/>
                    <a:pt x="0" y="294370"/>
                  </a:cubicBezTo>
                  <a:lnTo>
                    <a:pt x="0" y="29451"/>
                  </a:lnTo>
                  <a:cubicBezTo>
                    <a:pt x="0" y="13186"/>
                    <a:pt x="13186" y="0"/>
                    <a:pt x="29451" y="0"/>
                  </a:cubicBezTo>
                  <a:close/>
                </a:path>
              </a:pathLst>
            </a:custGeom>
            <a:solidFill>
              <a:srgbClr val="254AC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838569" cy="3523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302760" y="5777704"/>
            <a:ext cx="10777693" cy="1229509"/>
            <a:chOff x="0" y="0"/>
            <a:chExt cx="2838569" cy="32382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838569" cy="323821"/>
            </a:xfrm>
            <a:custGeom>
              <a:avLst/>
              <a:gdLst/>
              <a:ahLst/>
              <a:cxnLst/>
              <a:rect r="r" b="b" t="t" l="l"/>
              <a:pathLst>
                <a:path h="323821" w="2838569">
                  <a:moveTo>
                    <a:pt x="29451" y="0"/>
                  </a:moveTo>
                  <a:lnTo>
                    <a:pt x="2809118" y="0"/>
                  </a:lnTo>
                  <a:cubicBezTo>
                    <a:pt x="2816929" y="0"/>
                    <a:pt x="2824420" y="3103"/>
                    <a:pt x="2829943" y="8626"/>
                  </a:cubicBezTo>
                  <a:cubicBezTo>
                    <a:pt x="2835466" y="14149"/>
                    <a:pt x="2838569" y="21640"/>
                    <a:pt x="2838569" y="29451"/>
                  </a:cubicBezTo>
                  <a:lnTo>
                    <a:pt x="2838569" y="294370"/>
                  </a:lnTo>
                  <a:cubicBezTo>
                    <a:pt x="2838569" y="310635"/>
                    <a:pt x="2825383" y="323821"/>
                    <a:pt x="2809118" y="323821"/>
                  </a:cubicBezTo>
                  <a:lnTo>
                    <a:pt x="29451" y="323821"/>
                  </a:lnTo>
                  <a:cubicBezTo>
                    <a:pt x="13186" y="323821"/>
                    <a:pt x="0" y="310635"/>
                    <a:pt x="0" y="294370"/>
                  </a:cubicBezTo>
                  <a:lnTo>
                    <a:pt x="0" y="29451"/>
                  </a:lnTo>
                  <a:cubicBezTo>
                    <a:pt x="0" y="13186"/>
                    <a:pt x="13186" y="0"/>
                    <a:pt x="29451" y="0"/>
                  </a:cubicBezTo>
                  <a:close/>
                </a:path>
              </a:pathLst>
            </a:custGeom>
            <a:solidFill>
              <a:srgbClr val="1800A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2838569" cy="3523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7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641304" y="3117657"/>
            <a:ext cx="1159410" cy="1159410"/>
          </a:xfrm>
          <a:custGeom>
            <a:avLst/>
            <a:gdLst/>
            <a:ahLst/>
            <a:cxnLst/>
            <a:rect r="r" b="b" t="t" l="l"/>
            <a:pathLst>
              <a:path h="1159410" w="1159410">
                <a:moveTo>
                  <a:pt x="0" y="0"/>
                </a:moveTo>
                <a:lnTo>
                  <a:pt x="1159410" y="0"/>
                </a:lnTo>
                <a:lnTo>
                  <a:pt x="1159410" y="1159410"/>
                </a:lnTo>
                <a:lnTo>
                  <a:pt x="0" y="11594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722948" y="5845676"/>
            <a:ext cx="1077766" cy="1091660"/>
          </a:xfrm>
          <a:custGeom>
            <a:avLst/>
            <a:gdLst/>
            <a:ahLst/>
            <a:cxnLst/>
            <a:rect r="r" b="b" t="t" l="l"/>
            <a:pathLst>
              <a:path h="1091660" w="1077766">
                <a:moveTo>
                  <a:pt x="0" y="0"/>
                </a:moveTo>
                <a:lnTo>
                  <a:pt x="1077766" y="0"/>
                </a:lnTo>
                <a:lnTo>
                  <a:pt x="1077766" y="1091660"/>
                </a:lnTo>
                <a:lnTo>
                  <a:pt x="0" y="10916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048786" y="1180180"/>
            <a:ext cx="12190428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AI APPLICATION INFRASTRUCTURE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901086" y="3503880"/>
            <a:ext cx="1486610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0"/>
              </a:lnSpc>
              <a:spcBef>
                <a:spcPct val="0"/>
              </a:spcBef>
            </a:pPr>
            <a:r>
              <a:rPr lang="en-US" b="true" sz="2000">
                <a:solidFill>
                  <a:srgbClr val="F4F4F4"/>
                </a:solidFill>
                <a:latin typeface="Inter Bold"/>
                <a:ea typeface="Inter Bold"/>
                <a:cs typeface="Inter Bold"/>
                <a:sym typeface="Inter Bold"/>
              </a:rPr>
              <a:t>COMPUTE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901086" y="6232121"/>
            <a:ext cx="2111789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0"/>
              </a:lnSpc>
              <a:spcBef>
                <a:spcPct val="0"/>
              </a:spcBef>
            </a:pPr>
            <a:r>
              <a:rPr lang="en-US" b="true" sz="2000">
                <a:solidFill>
                  <a:srgbClr val="F4F4F4"/>
                </a:solidFill>
                <a:latin typeface="Inter Bold"/>
                <a:ea typeface="Inter Bold"/>
                <a:cs typeface="Inter Bold"/>
                <a:sym typeface="Inter Bold"/>
              </a:rPr>
              <a:t>MLOps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793855" y="3463875"/>
            <a:ext cx="783503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GPUs/TPUs,</a:t>
            </a:r>
            <a:r>
              <a:rPr lang="en-US" sz="2000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 cloud infrastructu</a:t>
            </a:r>
            <a:r>
              <a:rPr lang="en-US" sz="2000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re, orchestration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93855" y="6194021"/>
            <a:ext cx="7835035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M</a:t>
            </a:r>
            <a:r>
              <a:rPr lang="en-US" sz="2000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onito</a:t>
            </a:r>
            <a:r>
              <a:rPr lang="en-US" sz="2000">
                <a:solidFill>
                  <a:srgbClr val="F4F4F4"/>
                </a:solidFill>
                <a:latin typeface="Canva Sans"/>
                <a:ea typeface="Canva Sans"/>
                <a:cs typeface="Canva Sans"/>
                <a:sym typeface="Canva Sans"/>
              </a:rPr>
              <a:t>ring, CI/CD for ML, deployment pipelines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901086" y="4662730"/>
            <a:ext cx="9245529" cy="726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6417" indent="-228208" lvl="1">
              <a:lnSpc>
                <a:spcPts val="2959"/>
              </a:lnSpc>
              <a:buFont typeface="Arial"/>
              <a:buChar char="•"/>
            </a:pP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Training large model</a:t>
            </a: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 is compute-bound, requiring scaling strategies</a:t>
            </a:r>
          </a:p>
          <a:p>
            <a:pPr algn="l" marL="456417" indent="-228208" lvl="1">
              <a:lnSpc>
                <a:spcPts val="2959"/>
              </a:lnSpc>
              <a:buFont typeface="Arial"/>
              <a:buChar char="•"/>
            </a:pP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Optimize cost with hybrid/on-demand cloud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901086" y="7359638"/>
            <a:ext cx="8747212" cy="726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6417" indent="-228208" lvl="1">
              <a:lnSpc>
                <a:spcPts val="2959"/>
              </a:lnSpc>
              <a:buFont typeface="Arial"/>
              <a:buChar char="•"/>
            </a:pP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Keeps model</a:t>
            </a: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 reliable post-deployment, ensures reproducibility</a:t>
            </a:r>
          </a:p>
          <a:p>
            <a:pPr algn="l" marL="456417" indent="-228208" lvl="1">
              <a:lnSpc>
                <a:spcPts val="2959"/>
              </a:lnSpc>
              <a:buFont typeface="Arial"/>
              <a:buChar char="•"/>
            </a:pPr>
            <a:r>
              <a:rPr lang="en-US" sz="211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Automate monitoring &amp; retraining to avoid “silent failures”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48786" y="1180180"/>
            <a:ext cx="12190428" cy="2205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96"/>
              </a:lnSpc>
              <a:spcBef>
                <a:spcPct val="0"/>
              </a:spcBef>
            </a:pPr>
            <a:r>
              <a:rPr lang="en-US" sz="7128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THE AI PRODUCT LIFECYCLE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4804562" y="3644416"/>
            <a:ext cx="8678877" cy="5836545"/>
          </a:xfrm>
          <a:custGeom>
            <a:avLst/>
            <a:gdLst/>
            <a:ahLst/>
            <a:cxnLst/>
            <a:rect r="r" b="b" t="t" l="l"/>
            <a:pathLst>
              <a:path h="5836545" w="8678877">
                <a:moveTo>
                  <a:pt x="0" y="0"/>
                </a:moveTo>
                <a:lnTo>
                  <a:pt x="8678876" y="0"/>
                </a:lnTo>
                <a:lnTo>
                  <a:pt x="8678876" y="5836544"/>
                </a:lnTo>
                <a:lnTo>
                  <a:pt x="0" y="58365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98366" y="9433335"/>
            <a:ext cx="7691268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u="sng">
                <a:solidFill>
                  <a:srgbClr val="404040"/>
                </a:solidFill>
                <a:latin typeface="Arimo"/>
                <a:ea typeface="Arimo"/>
                <a:cs typeface="Arimo"/>
                <a:sym typeface="Arimo"/>
                <a:hlinkClick r:id="rId3" tooltip="https://coe.gsa.gov/coe/ai-guide-for-government/understanding-managing-ai-lifecycle/"/>
              </a:rPr>
              <a:t>https://coe.gsa.gov/coe/ai-guide-for-government/understanding-managing-ai-lifecycle/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62366" y="2924513"/>
            <a:ext cx="3314577" cy="2208337"/>
          </a:xfrm>
          <a:custGeom>
            <a:avLst/>
            <a:gdLst/>
            <a:ahLst/>
            <a:cxnLst/>
            <a:rect r="r" b="b" t="t" l="l"/>
            <a:pathLst>
              <a:path h="2208337" w="3314577">
                <a:moveTo>
                  <a:pt x="0" y="0"/>
                </a:moveTo>
                <a:lnTo>
                  <a:pt x="3314577" y="0"/>
                </a:lnTo>
                <a:lnTo>
                  <a:pt x="3314577" y="2208337"/>
                </a:lnTo>
                <a:lnTo>
                  <a:pt x="0" y="22083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62366" y="5132850"/>
            <a:ext cx="3314577" cy="2218404"/>
          </a:xfrm>
          <a:custGeom>
            <a:avLst/>
            <a:gdLst/>
            <a:ahLst/>
            <a:cxnLst/>
            <a:rect r="r" b="b" t="t" l="l"/>
            <a:pathLst>
              <a:path h="2218404" w="3314577">
                <a:moveTo>
                  <a:pt x="0" y="0"/>
                </a:moveTo>
                <a:lnTo>
                  <a:pt x="3314577" y="0"/>
                </a:lnTo>
                <a:lnTo>
                  <a:pt x="3314577" y="2218404"/>
                </a:lnTo>
                <a:lnTo>
                  <a:pt x="0" y="22184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455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62366" y="7351254"/>
            <a:ext cx="3314577" cy="2208337"/>
          </a:xfrm>
          <a:custGeom>
            <a:avLst/>
            <a:gdLst/>
            <a:ahLst/>
            <a:cxnLst/>
            <a:rect r="r" b="b" t="t" l="l"/>
            <a:pathLst>
              <a:path h="2208337" w="3314577">
                <a:moveTo>
                  <a:pt x="0" y="0"/>
                </a:moveTo>
                <a:lnTo>
                  <a:pt x="3314577" y="0"/>
                </a:lnTo>
                <a:lnTo>
                  <a:pt x="3314577" y="2208337"/>
                </a:lnTo>
                <a:lnTo>
                  <a:pt x="0" y="22083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82302" y="2952247"/>
            <a:ext cx="9590898" cy="6758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58619" indent="-279310" lvl="1">
              <a:lnSpc>
                <a:spcPts val="4476"/>
              </a:lnSpc>
              <a:buFont typeface="Arial"/>
              <a:buChar char="•"/>
            </a:pPr>
            <a:r>
              <a:rPr lang="en-US" sz="2587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Understand the Problem</a:t>
            </a:r>
          </a:p>
          <a:p>
            <a:pPr algn="just" marL="1117239" indent="-372413" lvl="2">
              <a:lnSpc>
                <a:spcPts val="4476"/>
              </a:lnSpc>
              <a:buFont typeface="Arial"/>
              <a:buChar char="⚬"/>
            </a:pPr>
            <a:r>
              <a:rPr lang="en-US" sz="2587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Define business objectives &amp; success criteria.</a:t>
            </a:r>
          </a:p>
          <a:p>
            <a:pPr algn="just" marL="1117239" indent="-372413" lvl="2">
              <a:lnSpc>
                <a:spcPts val="4476"/>
              </a:lnSpc>
              <a:buFont typeface="Arial"/>
              <a:buChar char="⚬"/>
            </a:pPr>
            <a:r>
              <a:rPr lang="en-US" sz="2587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Confirm problem is suitable for AI.</a:t>
            </a:r>
          </a:p>
          <a:p>
            <a:pPr algn="just">
              <a:lnSpc>
                <a:spcPts val="4476"/>
              </a:lnSpc>
            </a:pPr>
          </a:p>
          <a:p>
            <a:pPr algn="just" marL="558619" indent="-279310" lvl="1">
              <a:lnSpc>
                <a:spcPts val="4476"/>
              </a:lnSpc>
              <a:buFont typeface="Arial"/>
              <a:buChar char="•"/>
            </a:pPr>
            <a:r>
              <a:rPr lang="en-US" sz="2587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Data Gathering &amp; Exploration</a:t>
            </a:r>
          </a:p>
          <a:p>
            <a:pPr algn="just" marL="1117239" indent="-372413" lvl="2">
              <a:lnSpc>
                <a:spcPts val="4476"/>
              </a:lnSpc>
              <a:buFont typeface="Arial"/>
              <a:buChar char="⚬"/>
            </a:pPr>
            <a:r>
              <a:rPr lang="en-US" sz="2587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Identify available datasets, check quality.</a:t>
            </a:r>
          </a:p>
          <a:p>
            <a:pPr algn="just" marL="1117239" indent="-372413" lvl="2">
              <a:lnSpc>
                <a:spcPts val="4476"/>
              </a:lnSpc>
              <a:buFont typeface="Arial"/>
              <a:buChar char="⚬"/>
            </a:pPr>
            <a:r>
              <a:rPr lang="en-US" sz="2587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Plan how to access, store, and use data.</a:t>
            </a:r>
          </a:p>
          <a:p>
            <a:pPr algn="just">
              <a:lnSpc>
                <a:spcPts val="4476"/>
              </a:lnSpc>
            </a:pPr>
          </a:p>
          <a:p>
            <a:pPr algn="just" marL="558619" indent="-279310" lvl="1">
              <a:lnSpc>
                <a:spcPts val="4476"/>
              </a:lnSpc>
              <a:buFont typeface="Arial"/>
              <a:buChar char="•"/>
            </a:pPr>
            <a:r>
              <a:rPr lang="en-US" sz="2587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Data Wrangling &amp; Preparation</a:t>
            </a:r>
          </a:p>
          <a:p>
            <a:pPr algn="just" marL="1117239" indent="-372413" lvl="2">
              <a:lnSpc>
                <a:spcPts val="4476"/>
              </a:lnSpc>
              <a:buFont typeface="Arial"/>
              <a:buChar char="⚬"/>
            </a:pPr>
            <a:r>
              <a:rPr lang="en-US" sz="2587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Clean and transform raw data into usable formats.</a:t>
            </a:r>
          </a:p>
          <a:p>
            <a:pPr algn="just" marL="1117239" indent="-372413" lvl="2">
              <a:lnSpc>
                <a:spcPts val="4476"/>
              </a:lnSpc>
              <a:buFont typeface="Arial"/>
              <a:buChar char="⚬"/>
            </a:pPr>
            <a:r>
              <a:rPr lang="en-US" sz="2587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Handle missing values, normalization, feature creation.</a:t>
            </a:r>
          </a:p>
          <a:p>
            <a:pPr algn="just">
              <a:lnSpc>
                <a:spcPts val="4476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6724948" y="1666269"/>
            <a:ext cx="3589484" cy="1096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96"/>
              </a:lnSpc>
              <a:spcBef>
                <a:spcPct val="0"/>
              </a:spcBef>
            </a:pPr>
            <a:r>
              <a:rPr lang="en-US" sz="7128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DESIGN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607358" y="2228874"/>
            <a:ext cx="4568939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Shape the foundation for AI solutions</a:t>
            </a:r>
          </a:p>
        </p:txBody>
      </p:sp>
      <p:sp>
        <p:nvSpPr>
          <p:cNvPr name="AutoShape 8" id="8"/>
          <p:cNvSpPr/>
          <p:nvPr/>
        </p:nvSpPr>
        <p:spPr>
          <a:xfrm>
            <a:off x="6082283" y="5153025"/>
            <a:ext cx="9125883" cy="19050"/>
          </a:xfrm>
          <a:prstGeom prst="line">
            <a:avLst/>
          </a:prstGeom>
          <a:ln cap="flat" w="19050">
            <a:solidFill>
              <a:srgbClr val="40404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6082263" y="7360779"/>
            <a:ext cx="9125883" cy="19050"/>
          </a:xfrm>
          <a:prstGeom prst="line">
            <a:avLst/>
          </a:prstGeom>
          <a:ln cap="flat" w="19050">
            <a:solidFill>
              <a:srgbClr val="40404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6082302" y="2914988"/>
            <a:ext cx="9125883" cy="19050"/>
          </a:xfrm>
          <a:prstGeom prst="line">
            <a:avLst/>
          </a:prstGeom>
          <a:ln cap="flat" w="19050">
            <a:solidFill>
              <a:srgbClr val="40404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97492" y="3391421"/>
            <a:ext cx="3951627" cy="2637711"/>
          </a:xfrm>
          <a:custGeom>
            <a:avLst/>
            <a:gdLst/>
            <a:ahLst/>
            <a:cxnLst/>
            <a:rect r="r" b="b" t="t" l="l"/>
            <a:pathLst>
              <a:path h="2637711" w="3951627">
                <a:moveTo>
                  <a:pt x="0" y="0"/>
                </a:moveTo>
                <a:lnTo>
                  <a:pt x="3951627" y="0"/>
                </a:lnTo>
                <a:lnTo>
                  <a:pt x="3951627" y="2637711"/>
                </a:lnTo>
                <a:lnTo>
                  <a:pt x="0" y="26377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297492" y="6029132"/>
            <a:ext cx="3951627" cy="2632771"/>
          </a:xfrm>
          <a:custGeom>
            <a:avLst/>
            <a:gdLst/>
            <a:ahLst/>
            <a:cxnLst/>
            <a:rect r="r" b="b" t="t" l="l"/>
            <a:pathLst>
              <a:path h="2632771" w="3951627">
                <a:moveTo>
                  <a:pt x="0" y="0"/>
                </a:moveTo>
                <a:lnTo>
                  <a:pt x="3951627" y="0"/>
                </a:lnTo>
                <a:lnTo>
                  <a:pt x="3951627" y="2632771"/>
                </a:lnTo>
                <a:lnTo>
                  <a:pt x="0" y="26327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510755" y="3393995"/>
            <a:ext cx="8246482" cy="4894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3289" indent="-271644" lvl="1">
              <a:lnSpc>
                <a:spcPts val="4353"/>
              </a:lnSpc>
              <a:buFont typeface="Arial"/>
              <a:buChar char="•"/>
            </a:pPr>
            <a:r>
              <a:rPr lang="en-US" sz="2516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Modeling</a:t>
            </a:r>
          </a:p>
          <a:p>
            <a:pPr algn="l" marL="1086577" indent="-362192" lvl="2">
              <a:lnSpc>
                <a:spcPts val="4353"/>
              </a:lnSpc>
              <a:buFont typeface="Arial"/>
              <a:buChar char="⚬"/>
            </a:pPr>
            <a:r>
              <a:rPr lang="en-US" sz="2516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Experiment with different algorithms.</a:t>
            </a:r>
          </a:p>
          <a:p>
            <a:pPr algn="l" marL="1086577" indent="-362192" lvl="2">
              <a:lnSpc>
                <a:spcPts val="4353"/>
              </a:lnSpc>
              <a:buFont typeface="Arial"/>
              <a:buChar char="⚬"/>
            </a:pPr>
            <a:r>
              <a:rPr lang="en-US" sz="2516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Train, test, refine — expect multiple iterations.</a:t>
            </a:r>
          </a:p>
          <a:p>
            <a:pPr algn="l" marL="1086577" indent="-362192" lvl="2">
              <a:lnSpc>
                <a:spcPts val="4353"/>
              </a:lnSpc>
              <a:buFont typeface="Arial"/>
              <a:buChar char="⚬"/>
            </a:pPr>
            <a:r>
              <a:rPr lang="en-US" sz="2516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Ensure infrastructure supports compute needs.</a:t>
            </a:r>
          </a:p>
          <a:p>
            <a:pPr algn="l">
              <a:lnSpc>
                <a:spcPts val="4353"/>
              </a:lnSpc>
            </a:pPr>
          </a:p>
          <a:p>
            <a:pPr algn="l" marL="543289" indent="-271644" lvl="1">
              <a:lnSpc>
                <a:spcPts val="4353"/>
              </a:lnSpc>
              <a:buFont typeface="Arial"/>
              <a:buChar char="•"/>
            </a:pPr>
            <a:r>
              <a:rPr lang="en-US" sz="2516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Evaluation</a:t>
            </a:r>
          </a:p>
          <a:p>
            <a:pPr algn="l" marL="1086577" indent="-362192" lvl="2">
              <a:lnSpc>
                <a:spcPts val="4353"/>
              </a:lnSpc>
              <a:buFont typeface="Arial"/>
              <a:buChar char="⚬"/>
            </a:pPr>
            <a:r>
              <a:rPr lang="en-US" sz="2516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Use relevant metrics (accuracy, fairness, bias).</a:t>
            </a:r>
          </a:p>
          <a:p>
            <a:pPr algn="l" marL="1086577" indent="-362192" lvl="2">
              <a:lnSpc>
                <a:spcPts val="4353"/>
              </a:lnSpc>
              <a:buFont typeface="Arial"/>
              <a:buChar char="⚬"/>
            </a:pPr>
            <a:r>
              <a:rPr lang="en-US" sz="2516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Test with unseen data to ensure generalization.</a:t>
            </a:r>
          </a:p>
          <a:p>
            <a:pPr algn="l" marL="1086577" indent="-362192" lvl="2">
              <a:lnSpc>
                <a:spcPts val="4353"/>
              </a:lnSpc>
              <a:buFont typeface="Arial"/>
              <a:buChar char="⚬"/>
            </a:pPr>
            <a:r>
              <a:rPr lang="en-US" sz="2516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Confirm the model meets business objectives.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724948" y="2009352"/>
            <a:ext cx="4328332" cy="1096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96"/>
              </a:lnSpc>
              <a:spcBef>
                <a:spcPct val="0"/>
              </a:spcBef>
            </a:pPr>
            <a:r>
              <a:rPr lang="en-US" sz="7128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DEVELOP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933122" y="2571956"/>
            <a:ext cx="3917411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Build and valid</a:t>
            </a:r>
            <a:r>
              <a:rPr lang="en-US" sz="2000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ate the AI system</a:t>
            </a:r>
          </a:p>
        </p:txBody>
      </p:sp>
      <p:sp>
        <p:nvSpPr>
          <p:cNvPr name="AutoShape 7" id="7"/>
          <p:cNvSpPr/>
          <p:nvPr/>
        </p:nvSpPr>
        <p:spPr>
          <a:xfrm>
            <a:off x="6510755" y="3372371"/>
            <a:ext cx="9125883" cy="19050"/>
          </a:xfrm>
          <a:prstGeom prst="line">
            <a:avLst/>
          </a:prstGeom>
          <a:ln cap="flat" w="19050">
            <a:solidFill>
              <a:srgbClr val="40404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6510775" y="5991032"/>
            <a:ext cx="9125883" cy="19050"/>
          </a:xfrm>
          <a:prstGeom prst="line">
            <a:avLst/>
          </a:prstGeom>
          <a:ln cap="flat" w="19050">
            <a:solidFill>
              <a:srgbClr val="40404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170796"/>
            <a:ext cx="4550010" cy="3031444"/>
          </a:xfrm>
          <a:custGeom>
            <a:avLst/>
            <a:gdLst/>
            <a:ahLst/>
            <a:cxnLst/>
            <a:rect r="r" b="b" t="t" l="l"/>
            <a:pathLst>
              <a:path h="3031444" w="4550010">
                <a:moveTo>
                  <a:pt x="0" y="0"/>
                </a:moveTo>
                <a:lnTo>
                  <a:pt x="4550010" y="0"/>
                </a:lnTo>
                <a:lnTo>
                  <a:pt x="4550010" y="3031443"/>
                </a:lnTo>
                <a:lnTo>
                  <a:pt x="0" y="30314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6202239"/>
            <a:ext cx="4550010" cy="3031444"/>
          </a:xfrm>
          <a:custGeom>
            <a:avLst/>
            <a:gdLst/>
            <a:ahLst/>
            <a:cxnLst/>
            <a:rect r="r" b="b" t="t" l="l"/>
            <a:pathLst>
              <a:path h="3031444" w="4550010">
                <a:moveTo>
                  <a:pt x="0" y="0"/>
                </a:moveTo>
                <a:lnTo>
                  <a:pt x="4550010" y="0"/>
                </a:lnTo>
                <a:lnTo>
                  <a:pt x="4550010" y="3031444"/>
                </a:lnTo>
                <a:lnTo>
                  <a:pt x="0" y="3031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861455" y="3255258"/>
            <a:ext cx="9632247" cy="5928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9225" indent="-294613" lvl="1">
              <a:lnSpc>
                <a:spcPts val="4721"/>
              </a:lnSpc>
              <a:buFont typeface="Arial"/>
              <a:buChar char="•"/>
            </a:pPr>
            <a:r>
              <a:rPr lang="en-US" sz="2729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Production </a:t>
            </a:r>
            <a:r>
              <a:rPr lang="en-US" sz="2729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Transition</a:t>
            </a:r>
          </a:p>
          <a:p>
            <a:pPr algn="l" marL="1178450" indent="-392817" lvl="2">
              <a:lnSpc>
                <a:spcPts val="4721"/>
              </a:lnSpc>
              <a:buFont typeface="Arial"/>
              <a:buChar char="⚬"/>
            </a:pPr>
            <a:r>
              <a:rPr lang="en-US" sz="2729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Move best-performing model into live environment.</a:t>
            </a:r>
          </a:p>
          <a:p>
            <a:pPr algn="l" marL="1178450" indent="-392817" lvl="2">
              <a:lnSpc>
                <a:spcPts val="4721"/>
              </a:lnSpc>
              <a:buFont typeface="Arial"/>
              <a:buChar char="⚬"/>
            </a:pPr>
            <a:r>
              <a:rPr lang="en-US" sz="2729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Ha</a:t>
            </a:r>
            <a:r>
              <a:rPr lang="en-US" sz="2729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ndle new and unseen input data effectively.</a:t>
            </a:r>
          </a:p>
          <a:p>
            <a:pPr algn="l">
              <a:lnSpc>
                <a:spcPts val="4721"/>
              </a:lnSpc>
            </a:pPr>
          </a:p>
          <a:p>
            <a:pPr algn="l">
              <a:lnSpc>
                <a:spcPts val="4721"/>
              </a:lnSpc>
            </a:pPr>
          </a:p>
          <a:p>
            <a:pPr algn="l" marL="589225" indent="-294613" lvl="1">
              <a:lnSpc>
                <a:spcPts val="4721"/>
              </a:lnSpc>
              <a:buFont typeface="Arial"/>
              <a:buChar char="•"/>
            </a:pPr>
            <a:r>
              <a:rPr lang="en-US" sz="2729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Monitoring &amp; Maintenance</a:t>
            </a:r>
          </a:p>
          <a:p>
            <a:pPr algn="l" marL="1178450" indent="-392817" lvl="2">
              <a:lnSpc>
                <a:spcPts val="4721"/>
              </a:lnSpc>
              <a:buFont typeface="Arial"/>
              <a:buChar char="⚬"/>
            </a:pPr>
            <a:r>
              <a:rPr lang="en-US" sz="2729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Track outputs for drift, bias, and errors.</a:t>
            </a:r>
          </a:p>
          <a:p>
            <a:pPr algn="l" marL="1178450" indent="-392817" lvl="2">
              <a:lnSpc>
                <a:spcPts val="4721"/>
              </a:lnSpc>
              <a:buFont typeface="Arial"/>
              <a:buChar char="⚬"/>
            </a:pPr>
            <a:r>
              <a:rPr lang="en-US" sz="2729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Continuously update and retrain models as needed.</a:t>
            </a:r>
          </a:p>
          <a:p>
            <a:pPr algn="l" marL="1178450" indent="-392817" lvl="2">
              <a:lnSpc>
                <a:spcPts val="4721"/>
              </a:lnSpc>
              <a:buFont typeface="Arial"/>
              <a:buChar char="⚬"/>
            </a:pPr>
            <a:r>
              <a:rPr lang="en-US" sz="2729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Apply agile, iterative improvements.</a:t>
            </a:r>
          </a:p>
          <a:p>
            <a:pPr algn="l">
              <a:lnSpc>
                <a:spcPts val="472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861474" y="2074477"/>
            <a:ext cx="4328332" cy="1096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96"/>
              </a:lnSpc>
              <a:spcBef>
                <a:spcPct val="0"/>
              </a:spcBef>
            </a:pPr>
            <a:r>
              <a:rPr lang="en-US" sz="7128">
                <a:solidFill>
                  <a:srgbClr val="404040"/>
                </a:solidFill>
                <a:latin typeface="Inter"/>
                <a:ea typeface="Inter"/>
                <a:cs typeface="Inter"/>
                <a:sym typeface="Inter"/>
              </a:rPr>
              <a:t>DEPLOY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578745" y="2584536"/>
            <a:ext cx="622535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Deliver real-world value and maint</a:t>
            </a:r>
            <a:r>
              <a:rPr lang="en-US" sz="2000">
                <a:solidFill>
                  <a:srgbClr val="404040"/>
                </a:solidFill>
                <a:latin typeface="Canva Sans"/>
                <a:ea typeface="Canva Sans"/>
                <a:cs typeface="Canva Sans"/>
                <a:sym typeface="Canva Sans"/>
              </a:rPr>
              <a:t>ain performance</a:t>
            </a:r>
          </a:p>
        </p:txBody>
      </p:sp>
      <p:sp>
        <p:nvSpPr>
          <p:cNvPr name="AutoShape 7" id="7"/>
          <p:cNvSpPr/>
          <p:nvPr/>
        </p:nvSpPr>
        <p:spPr>
          <a:xfrm>
            <a:off x="5861455" y="3180321"/>
            <a:ext cx="9125883" cy="19050"/>
          </a:xfrm>
          <a:prstGeom prst="line">
            <a:avLst/>
          </a:prstGeom>
          <a:ln cap="flat" w="19050">
            <a:solidFill>
              <a:srgbClr val="40404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5861474" y="6211764"/>
            <a:ext cx="9125883" cy="19050"/>
          </a:xfrm>
          <a:prstGeom prst="line">
            <a:avLst/>
          </a:prstGeom>
          <a:ln cap="flat" w="19050">
            <a:solidFill>
              <a:srgbClr val="40404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DAGzD0_rJZ4</dc:identifier>
  <dcterms:modified xsi:type="dcterms:W3CDTF">2011-08-01T06:04:30Z</dcterms:modified>
  <cp:revision>1</cp:revision>
  <dc:title>AI Engineering</dc:title>
</cp:coreProperties>
</file>

<file path=docProps/thumbnail.jpeg>
</file>